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6" r:id="rId6"/>
    <p:sldId id="265" r:id="rId7"/>
    <p:sldId id="263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4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6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0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1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3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7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04D5-7C3A-4DB8-B6A3-B546BC2D140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6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04D5-7C3A-4DB8-B6A3-B546BC2D1403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2148-898C-4BBE-BFFA-3B4EFD06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4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3609" y="1575457"/>
            <a:ext cx="10214517" cy="3888642"/>
          </a:xfrm>
        </p:spPr>
        <p:txBody>
          <a:bodyPr>
            <a:normAutofit fontScale="90000"/>
          </a:bodyPr>
          <a:lstStyle/>
          <a:p>
            <a:r>
              <a:rPr lang="ka-GE" sz="4000" b="1" dirty="0" smtClean="0"/>
              <a:t>პროფესიული მოდულური პროგრამა </a:t>
            </a:r>
            <a:br>
              <a:rPr lang="ka-GE" sz="4000" b="1" dirty="0" smtClean="0"/>
            </a:br>
            <a:r>
              <a:rPr lang="ka-GE" sz="4000" b="1" dirty="0" smtClean="0"/>
              <a:t/>
            </a:r>
            <a:br>
              <a:rPr lang="ka-GE" sz="4000" b="1" dirty="0" smtClean="0"/>
            </a:br>
            <a:r>
              <a:rPr lang="ka-GE" sz="4000" b="1" dirty="0" smtClean="0"/>
              <a:t> </a:t>
            </a:r>
            <a:r>
              <a:rPr lang="ka-GE" b="1" dirty="0" smtClean="0">
                <a:solidFill>
                  <a:srgbClr val="002060"/>
                </a:solidFill>
              </a:rPr>
              <a:t>მსუბუქი ავტომობილის </a:t>
            </a:r>
            <a:r>
              <a:rPr lang="ka-GE" b="1" dirty="0" smtClean="0">
                <a:solidFill>
                  <a:srgbClr val="002060"/>
                </a:solidFill>
              </a:rPr>
              <a:t>ელექტრო და </a:t>
            </a:r>
            <a:r>
              <a:rPr lang="ka-GE" b="1" dirty="0" smtClean="0">
                <a:solidFill>
                  <a:srgbClr val="002060"/>
                </a:solidFill>
              </a:rPr>
              <a:t>ელექტრონული </a:t>
            </a:r>
            <a:r>
              <a:rPr lang="ka-GE" b="1" dirty="0" smtClean="0">
                <a:solidFill>
                  <a:srgbClr val="002060"/>
                </a:solidFill>
              </a:rPr>
              <a:t>სისტემების  შეკეთება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4666" y="200723"/>
            <a:ext cx="8589441" cy="120433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ka-GE" sz="3200" b="1" dirty="0" smtClean="0"/>
              <a:t>აკაკი წერეთლის სახელმწიფო უნივერსიტეტი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29" y="0"/>
            <a:ext cx="3205238" cy="15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116"/>
            <a:ext cx="10515600" cy="153457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ka-GE" sz="3600" b="1" dirty="0"/>
              <a:t>მსუბუქი </a:t>
            </a:r>
            <a:r>
              <a:rPr lang="ka-GE" sz="3600" b="1" dirty="0" smtClean="0"/>
              <a:t>ავტომობილის </a:t>
            </a:r>
            <a:r>
              <a:rPr lang="ka-GE" sz="3600" b="1" dirty="0" smtClean="0"/>
              <a:t>ელექტრო და </a:t>
            </a:r>
            <a:r>
              <a:rPr lang="ka-GE" sz="3600" b="1" dirty="0" smtClean="0"/>
              <a:t>ელექტრონული </a:t>
            </a:r>
            <a:r>
              <a:rPr lang="ka-GE" sz="3600" b="1" dirty="0" smtClean="0"/>
              <a:t>სისტემების </a:t>
            </a:r>
            <a:r>
              <a:rPr lang="ka-GE" sz="3600" b="1" dirty="0" smtClean="0"/>
              <a:t>შეკეთება </a:t>
            </a:r>
            <a:br>
              <a:rPr lang="ka-GE" sz="3600" b="1" dirty="0" smtClean="0"/>
            </a:br>
            <a:r>
              <a:rPr lang="ka-GE" sz="2400" b="1" dirty="0">
                <a:solidFill>
                  <a:srgbClr val="FF0000"/>
                </a:solidFill>
              </a:rPr>
              <a:t>პროგრამაზე პროფესიული სტუდენტის სწავლა </a:t>
            </a:r>
            <a:r>
              <a:rPr lang="ka-GE" sz="2400" b="1" dirty="0" smtClean="0">
                <a:solidFill>
                  <a:srgbClr val="FF0000"/>
                </a:solidFill>
              </a:rPr>
              <a:t>უფასოა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მომსახურება – NewAutoMoto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8" y="1847069"/>
            <a:ext cx="4818705" cy="39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41073" y="1690688"/>
            <a:ext cx="6843075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</a:pPr>
            <a:r>
              <a:rPr lang="ka-GE" sz="2400" b="1" dirty="0">
                <a:ea typeface="Times New Roman" panose="02020603050405020304" pitchFamily="18" charset="0"/>
                <a:cs typeface="Sylfaen" panose="010A0502050306030303" pitchFamily="18" charset="0"/>
              </a:rPr>
              <a:t>დაშვების წინაპირობა:   </a:t>
            </a:r>
            <a:r>
              <a:rPr lang="ka-GE" sz="2400" b="1" dirty="0">
                <a:solidFill>
                  <a:srgbClr val="FF0000"/>
                </a:solidFill>
                <a:ea typeface="Sylfaen" panose="010A0502050306030303" pitchFamily="18" charset="0"/>
                <a:cs typeface="Sylfaen" panose="010A0502050306030303" pitchFamily="18" charset="0"/>
              </a:rPr>
              <a:t>საბაზო  განათლება. </a:t>
            </a:r>
            <a:endParaRPr lang="en-US" sz="2400" b="1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  <a:tabLst>
                <a:tab pos="1710690" algn="l"/>
              </a:tabLst>
            </a:pPr>
            <a:endParaRPr lang="ka-GE" sz="2000" b="1" dirty="0" smtClean="0">
              <a:solidFill>
                <a:srgbClr val="00B050"/>
              </a:solidFill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ka-GE" dirty="0">
                <a:solidFill>
                  <a:prstClr val="black">
                    <a:lumMod val="75000"/>
                    <a:lumOff val="25000"/>
                  </a:prstClr>
                </a:solidFill>
              </a:rPr>
              <a:t>პროფესიულ პროგრამაზე სწავლის მსურველთა</a:t>
            </a:r>
            <a:br>
              <a:rPr lang="ka-GE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ka-GE" dirty="0">
                <a:solidFill>
                  <a:prstClr val="black">
                    <a:lumMod val="75000"/>
                    <a:lumOff val="25000"/>
                  </a:prstClr>
                </a:solidFill>
              </a:rPr>
              <a:t>რეგისტრაცია მიმდინარეობს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2022 წლის 2 მაისიდან 22 აგვისტოს ჩათვლით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ka-GE" dirty="0">
                <a:solidFill>
                  <a:prstClr val="black">
                    <a:lumMod val="75000"/>
                    <a:lumOff val="25000"/>
                  </a:prstClr>
                </a:solidFill>
              </a:rPr>
              <a:t>რეგისტრაციის გავლა შესაძლებელია ვებ- გვერდზე: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vet.emis.ge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ka-GE" dirty="0">
                <a:solidFill>
                  <a:prstClr val="black">
                    <a:lumMod val="75000"/>
                    <a:lumOff val="25000"/>
                  </a:prstClr>
                </a:solidFill>
              </a:rPr>
              <a:t>ან თამარ მეფის ქ. 59 (აწსუ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 </a:t>
            </a:r>
            <a:r>
              <a:rPr lang="ka-GE" dirty="0">
                <a:solidFill>
                  <a:prstClr val="black">
                    <a:lumMod val="75000"/>
                    <a:lumOff val="25000"/>
                  </a:prstClr>
                </a:solidFill>
              </a:rPr>
              <a:t>კორპუსი,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N -1107</a:t>
            </a:r>
            <a:r>
              <a:rPr lang="ka-GE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ka-GE" dirty="0">
                <a:solidFill>
                  <a:prstClr val="black">
                    <a:lumMod val="75000"/>
                    <a:lumOff val="25000"/>
                  </a:prstClr>
                </a:solidFill>
              </a:rPr>
              <a:t> პროგრამაზე ჩარიცხვა მოხდება მოტივაციური გასაუბრების საფუძველზე.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/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</a:br>
            <a:r>
              <a:rPr lang="ka-GE" dirty="0">
                <a:solidFill>
                  <a:prstClr val="black">
                    <a:lumMod val="75000"/>
                    <a:lumOff val="25000"/>
                  </a:prstClr>
                </a:solidFill>
              </a:rPr>
              <a:t>დამატებითი კითხვების შემთხვევაში მოგვწერეთ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Facebook </a:t>
            </a:r>
            <a:r>
              <a:rPr lang="ka-GE" dirty="0">
                <a:solidFill>
                  <a:prstClr val="black">
                    <a:lumMod val="75000"/>
                    <a:lumOff val="25000"/>
                  </a:prstClr>
                </a:solidFill>
              </a:rPr>
              <a:t>გვერდზე-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„აწსუ პროფესიული და უწყვეტი განათლების ცენტრი’’</a:t>
            </a:r>
            <a:r>
              <a:rPr lang="ka-GE" dirty="0">
                <a:solidFill>
                  <a:prstClr val="black">
                    <a:lumMod val="75000"/>
                    <a:lumOff val="25000"/>
                  </a:prstClr>
                </a:solidFill>
              </a:rPr>
              <a:t>, ან მიმართეთ პროგრამის ხელმძღვანელს . ( </a:t>
            </a:r>
            <a:r>
              <a:rPr lang="ka-G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გიორგი ფურცხვანიძე- 555 655 886)</a:t>
            </a:r>
            <a:endParaRPr lang="ka-G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spcAft>
                <a:spcPts val="0"/>
              </a:spcAft>
            </a:pPr>
            <a:r>
              <a:rPr lang="ka-GE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რეგისტრაციის </a:t>
            </a:r>
            <a:r>
              <a:rPr lang="ka-GE" sz="2000" b="1" dirty="0">
                <a:solidFill>
                  <a:srgbClr val="FF0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დროს საჭიროა პირადობის </a:t>
            </a:r>
            <a:r>
              <a:rPr lang="ka-GE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მოწმობა</a:t>
            </a:r>
            <a:r>
              <a:rPr lang="ka-GE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.</a:t>
            </a:r>
            <a:endParaRPr lang="en-US" sz="20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222" y="98474"/>
            <a:ext cx="8693833" cy="703384"/>
          </a:xfr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ka-GE" b="1" dirty="0" smtClean="0"/>
              <a:t>კურსდამთავრებული შეძლებს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2778"/>
            <a:ext cx="10515600" cy="5184185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>
                <a:solidFill>
                  <a:srgbClr val="7030A0"/>
                </a:solidFill>
              </a:rPr>
              <a:t>წაიკითხოს ელექტრონული </a:t>
            </a:r>
            <a:r>
              <a:rPr lang="en-US" b="1" dirty="0" smtClean="0">
                <a:solidFill>
                  <a:srgbClr val="7030A0"/>
                </a:solidFill>
              </a:rPr>
              <a:t>ნახაზები;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</a:rPr>
              <a:t>გამოიყენოს სარჩილავი </a:t>
            </a:r>
            <a:r>
              <a:rPr lang="en-US" b="1" dirty="0" smtClean="0">
                <a:solidFill>
                  <a:srgbClr val="7030A0"/>
                </a:solidFill>
              </a:rPr>
              <a:t>სადგური;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</a:rPr>
              <a:t>განახორციელოს საჭის მექანიზმის ელექტრონული მართვის სისტემების </a:t>
            </a:r>
            <a:r>
              <a:rPr lang="en-US" b="1" dirty="0" smtClean="0">
                <a:solidFill>
                  <a:srgbClr val="7030A0"/>
                </a:solidFill>
              </a:rPr>
              <a:t>სერვისი;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</a:rPr>
              <a:t>განახორციელოს ძრავას ჰაერით და საწვავით კვების ელექტრონული სისტემების </a:t>
            </a:r>
            <a:r>
              <a:rPr lang="en-US" b="1" dirty="0" smtClean="0">
                <a:solidFill>
                  <a:srgbClr val="7030A0"/>
                </a:solidFill>
              </a:rPr>
              <a:t>სერვისი;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</a:rPr>
              <a:t>განახორციელოს ძრავას შეზეთვა-გაგრილების ელექტრონული სისტემების </a:t>
            </a:r>
            <a:r>
              <a:rPr lang="en-US" b="1" dirty="0" smtClean="0">
                <a:solidFill>
                  <a:srgbClr val="7030A0"/>
                </a:solidFill>
              </a:rPr>
              <a:t>სერვისი;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>
                <a:solidFill>
                  <a:srgbClr val="7030A0"/>
                </a:solidFill>
              </a:rPr>
              <a:t>განახორციელოს უსაფრთხოებისა და გატაცების საწინააღმდეგო სისტემების </a:t>
            </a:r>
            <a:r>
              <a:rPr lang="en-US" b="1" dirty="0" smtClean="0">
                <a:solidFill>
                  <a:srgbClr val="7030A0"/>
                </a:solidFill>
              </a:rPr>
              <a:t>სერვისი; </a:t>
            </a:r>
          </a:p>
          <a:p>
            <a:pPr lvl="0"/>
            <a:r>
              <a:rPr lang="ka-GE" b="1" dirty="0" smtClean="0">
                <a:solidFill>
                  <a:srgbClr val="7030A0"/>
                </a:solidFill>
              </a:rPr>
              <a:t>განახორციელოს ელექტრო </a:t>
            </a:r>
            <a:r>
              <a:rPr lang="ka-GE" b="1" dirty="0">
                <a:solidFill>
                  <a:srgbClr val="7030A0"/>
                </a:solidFill>
              </a:rPr>
              <a:t>და ჰიბრიდული ავტომობილების </a:t>
            </a:r>
            <a:r>
              <a:rPr lang="ka-GE" b="1" dirty="0" smtClean="0">
                <a:solidFill>
                  <a:srgbClr val="7030A0"/>
                </a:solidFill>
              </a:rPr>
              <a:t>სერვისი. 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745"/>
            <a:ext cx="10515600" cy="1195754"/>
          </a:xfr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ka-GE" b="1" dirty="0"/>
              <a:t>მსუბუქი </a:t>
            </a:r>
            <a:r>
              <a:rPr lang="ka-GE" b="1" dirty="0" smtClean="0"/>
              <a:t>ავტომობილის </a:t>
            </a:r>
            <a:r>
              <a:rPr lang="ka-GE" b="1" dirty="0"/>
              <a:t>ელექტრო და </a:t>
            </a:r>
            <a:r>
              <a:rPr lang="ka-GE" b="1" dirty="0" smtClean="0"/>
              <a:t>ელექტრონული </a:t>
            </a:r>
            <a:r>
              <a:rPr lang="ka-GE" b="1" dirty="0"/>
              <a:t>სისტემების შეკეთება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76" y="1847442"/>
            <a:ext cx="5437802" cy="4426749"/>
          </a:xfrm>
          <a:prstGeom prst="rect">
            <a:avLst/>
          </a:prstGeom>
        </p:spPr>
      </p:pic>
      <p:pic>
        <p:nvPicPr>
          <p:cNvPr id="4" name="Рисунок 6" descr="C:\Users\jumber.chogovadze\Desktop\diagnostika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7442"/>
            <a:ext cx="5777132" cy="442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0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362" y="309489"/>
            <a:ext cx="9777047" cy="886265"/>
          </a:xfr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ka-GE" sz="3200" b="1" dirty="0" smtClean="0"/>
              <a:t>სწავლება ჩატარდება განახლებულ კომპიუტერებით აღჭურვილ აუდიტორიებში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665" t="20738" r="43759" b="31255"/>
          <a:stretch/>
        </p:blipFill>
        <p:spPr bwMode="auto">
          <a:xfrm>
            <a:off x="211015" y="2182275"/>
            <a:ext cx="5613010" cy="3613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8814" t="21652" r="40705" b="30762"/>
          <a:stretch/>
        </p:blipFill>
        <p:spPr bwMode="auto">
          <a:xfrm>
            <a:off x="6231988" y="2182276"/>
            <a:ext cx="5753686" cy="3641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43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2702" y="112542"/>
            <a:ext cx="9636370" cy="1146211"/>
          </a:xfrm>
          <a:prstGeom prst="rect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a-GE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პრაქტიკულ უნარ-ჩვევებს დახვეწენ თანამედროვე ტექნიკით აღჭურვილ ლაბორატორიებში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0127" t="24095" r="41354" b="31126"/>
          <a:stretch/>
        </p:blipFill>
        <p:spPr bwMode="auto">
          <a:xfrm>
            <a:off x="175848" y="2039816"/>
            <a:ext cx="6035039" cy="355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8173" t="21651" r="47907" b="31159"/>
          <a:stretch/>
        </p:blipFill>
        <p:spPr bwMode="auto">
          <a:xfrm>
            <a:off x="6372666" y="2039816"/>
            <a:ext cx="5472331" cy="355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2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2543"/>
            <a:ext cx="10556631" cy="886263"/>
          </a:xfr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ka-GE" sz="3200" b="1" dirty="0" smtClean="0"/>
              <a:t>სწავლების პროცესში გამოყენებული იქნება უახლესი სადიაგნოსტიკო აპარატურა და ხელსაწყოები</a:t>
            </a:r>
            <a:endParaRPr lang="en-US" sz="32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333" t="21351" r="40866" b="30497"/>
          <a:stretch/>
        </p:blipFill>
        <p:spPr bwMode="auto">
          <a:xfrm>
            <a:off x="5345723" y="3727938"/>
            <a:ext cx="5669280" cy="3024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3443" t="21352" r="45418" b="30821"/>
          <a:stretch/>
        </p:blipFill>
        <p:spPr bwMode="auto">
          <a:xfrm>
            <a:off x="5345724" y="1118480"/>
            <a:ext cx="5317588" cy="2454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6124" t="20228" r="37062" b="12011"/>
          <a:stretch/>
        </p:blipFill>
        <p:spPr>
          <a:xfrm>
            <a:off x="655319" y="1565080"/>
            <a:ext cx="3488789" cy="46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98475"/>
            <a:ext cx="11633982" cy="2152356"/>
          </a:xfr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ka-GE" sz="3200" b="1" dirty="0" smtClean="0"/>
              <a:t>კურსდამთავრებული შეიძლება დასაქმდეს </a:t>
            </a:r>
            <a:r>
              <a:rPr lang="en-GB" sz="3200" b="1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ავტოსერვისის</a:t>
            </a:r>
            <a:r>
              <a:rPr lang="en-GB" sz="3200" b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მექანიკოსად, </a:t>
            </a:r>
            <a:r>
              <a:rPr lang="en-GB" sz="3200" b="1" dirty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ელექტრიკოსად, </a:t>
            </a:r>
            <a:r>
              <a:rPr lang="en-GB" sz="3200" b="1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დიაგნოსტიკოსად</a:t>
            </a:r>
            <a:r>
              <a:rPr lang="ka-GE" sz="3200" b="1" dirty="0" smtClean="0"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ან გახსნას საკუთარი ავტოსარემონტო საწარმო ავტომობილების ელექტრომოწყობილების შესაკეთებლად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994"/>
          <a:stretch/>
        </p:blipFill>
        <p:spPr>
          <a:xfrm>
            <a:off x="6752492" y="2628460"/>
            <a:ext cx="5233182" cy="3751384"/>
          </a:xfrm>
          <a:prstGeom prst="rect">
            <a:avLst/>
          </a:prstGeom>
        </p:spPr>
      </p:pic>
      <p:pic>
        <p:nvPicPr>
          <p:cNvPr id="1026" name="Picture 2" descr="Commersant.ge | ტექდათვალიერებისთვის ..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2628460"/>
            <a:ext cx="5905994" cy="37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248" y="169817"/>
            <a:ext cx="11211951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ka-GE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სასწავლო ლაბორატორია აღჭურვილია ორი ხარიხა ამწით, ერთი მაკრატელა ამწით და ორი სარემონტო ორმოთი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7032" t="21652" r="41825" b="31081"/>
          <a:stretch/>
        </p:blipFill>
        <p:spPr bwMode="auto">
          <a:xfrm>
            <a:off x="209006" y="1802674"/>
            <a:ext cx="5603965" cy="4323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8654" t="21051" r="40865" b="31090"/>
          <a:stretch/>
        </p:blipFill>
        <p:spPr bwMode="auto">
          <a:xfrm>
            <a:off x="5943601" y="2220685"/>
            <a:ext cx="6048102" cy="3905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59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134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Garamond</vt:lpstr>
      <vt:lpstr>Sylfaen</vt:lpstr>
      <vt:lpstr>Times New Roman</vt:lpstr>
      <vt:lpstr>Wingdings 3</vt:lpstr>
      <vt:lpstr>Office Theme</vt:lpstr>
      <vt:lpstr>პროფესიული მოდულური პროგრამა    მსუბუქი ავტომობილის ელექტრო და ელექტრონული სისტემების  შეკეთება</vt:lpstr>
      <vt:lpstr>მსუბუქი ავტომობილის ელექტრო და ელექტრონული სისტემების შეკეთება  პროგრამაზე პროფესიული სტუდენტის სწავლა უფასოა</vt:lpstr>
      <vt:lpstr>კურსდამთავრებული შეძლებს</vt:lpstr>
      <vt:lpstr>მსუბუქი ავტომობილის ელექტრო და ელექტრონული სისტემების შეკეთება</vt:lpstr>
      <vt:lpstr>სწავლება ჩატარდება განახლებულ კომპიუტერებით აღჭურვილ აუდიტორიებში</vt:lpstr>
      <vt:lpstr>PowerPoint Presentation</vt:lpstr>
      <vt:lpstr>სწავლების პროცესში გამოყენებული იქნება უახლესი სადიაგნოსტიკო აპარატურა და ხელსაწყოები</vt:lpstr>
      <vt:lpstr>კურსდამთავრებული შეიძლება დასაქმდეს ავტოსერვისის მექანიკოსად, ელექტრიკოსად, დიაგნოსტიკოსად ან გახსნას საკუთარი ავტოსარემონტო საწარმო ავტომობილების ელექტრომოწყობილების შესაკეთებლად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მსუბუქი ავტომობილების სავალი ნაწილის შეკეთება</dc:title>
  <dc:creator>Windows User</dc:creator>
  <cp:lastModifiedBy>Giorgi Purtskhvanidze</cp:lastModifiedBy>
  <cp:revision>35</cp:revision>
  <dcterms:created xsi:type="dcterms:W3CDTF">2020-05-07T18:52:08Z</dcterms:created>
  <dcterms:modified xsi:type="dcterms:W3CDTF">2022-05-29T09:13:36Z</dcterms:modified>
</cp:coreProperties>
</file>